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300" r:id="rId2"/>
    <p:sldId id="30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8531" autoAdjust="0"/>
  </p:normalViewPr>
  <p:slideViewPr>
    <p:cSldViewPr snapToGrid="0">
      <p:cViewPr varScale="1">
        <p:scale>
          <a:sx n="67" d="100"/>
          <a:sy n="67" d="100"/>
        </p:scale>
        <p:origin x="159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6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EFE42-A539-46FA-BAE1-043838F37D6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5CE5A-72A5-4B40-BB51-151FF17BCE1B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2780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8686A-7A1F-4399-81B1-FBBC1644E186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49D89-68CB-496B-A628-FAC7CB2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3391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9D89-68CB-496B-A628-FAC7CB2E4334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653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F51B3D-3E7B-46C6-AF92-387E54CD224A}" type="slidenum">
              <a:rPr lang="en-US" altLang="fr-FR" i="0" smtClean="0"/>
              <a:pPr/>
              <a:t>10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1306266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1E4F84-4381-48CC-B401-30162D0C9488}" type="slidenum">
              <a:rPr lang="en-US" altLang="fr-FR" i="0" smtClean="0"/>
              <a:pPr/>
              <a:t>11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2164730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F76E54-AA8B-4769-9499-2AE927EA68EF}" type="slidenum">
              <a:rPr lang="en-US" altLang="fr-FR" i="0" smtClean="0"/>
              <a:pPr/>
              <a:t>12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92158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51EA2-F52F-4697-8C66-B91146F9668E}" type="slidenum">
              <a:rPr lang="en-US" altLang="fr-FR" i="0" smtClean="0"/>
              <a:pPr/>
              <a:t>13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136481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0B5F4E-D2C9-4C2B-BC01-E8748FC713B6}" type="slidenum">
              <a:rPr lang="en-US" altLang="fr-FR" i="0" smtClean="0"/>
              <a:pPr/>
              <a:t>14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3181597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57621-CAC4-45C7-B217-7A5A0D3B2F2F}" type="slidenum">
              <a:rPr lang="en-US" altLang="fr-FR" i="0" smtClean="0"/>
              <a:pPr/>
              <a:t>15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2046970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621068-66ED-4F8F-AE29-DB7758CBDCA4}" type="slidenum">
              <a:rPr lang="en-US" altLang="fr-FR" i="0" smtClean="0"/>
              <a:pPr/>
              <a:t>16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1142200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46F6D4-073D-44F9-86B4-1E845549CC2E}" type="slidenum">
              <a:rPr lang="en-US" altLang="fr-FR" i="0" smtClean="0"/>
              <a:pPr/>
              <a:t>17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2553666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A044FE-9F37-44EF-8B5F-A90B4DFF1222}" type="slidenum">
              <a:rPr lang="en-US" altLang="fr-FR" i="0" smtClean="0"/>
              <a:pPr/>
              <a:t>18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255014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0D3347-E79F-4A29-8E8C-0E350C817F66}" type="slidenum">
              <a:rPr lang="en-US" altLang="fr-FR" i="0" smtClean="0"/>
              <a:pPr/>
              <a:t>19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35426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49D89-68CB-496B-A628-FAC7CB2E43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368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B12BC7-009C-4B16-AD7A-56F5D7367FA1}" type="slidenum">
              <a:rPr lang="en-US" altLang="fr-FR" i="0" smtClean="0"/>
              <a:pPr/>
              <a:t>20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3976449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0B02E7-CFAD-4697-A199-456E0CBD9872}" type="slidenum">
              <a:rPr lang="en-US" altLang="fr-FR" i="0" smtClean="0"/>
              <a:pPr/>
              <a:t>21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55371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7E200B-8BAF-4A75-8450-DD4ACB21068F}" type="slidenum">
              <a:rPr lang="en-US" altLang="fr-FR" i="0" smtClean="0"/>
              <a:pPr/>
              <a:t>3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166888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CEB694-7BA8-4A11-ABED-8167A4299DCF}" type="slidenum">
              <a:rPr lang="en-US" altLang="fr-FR" i="0" smtClean="0"/>
              <a:pPr/>
              <a:t>4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298531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88E44E-0207-4081-BFFF-D975C81248E7}" type="slidenum">
              <a:rPr lang="en-US" altLang="fr-FR" i="0" smtClean="0"/>
              <a:pPr/>
              <a:t>5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3018984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110FEA-9B53-4777-8455-48A2E3E8048E}" type="slidenum">
              <a:rPr lang="en-US" altLang="fr-FR" i="0" smtClean="0"/>
              <a:pPr/>
              <a:t>6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178800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9FF96-4079-41DA-8D1E-4449E0CB66E4}" type="slidenum">
              <a:rPr lang="en-US" altLang="fr-FR" i="0" smtClean="0"/>
              <a:pPr/>
              <a:t>7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171395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A0FDB8-EA45-4C2A-8FB5-52AB14868952}" type="slidenum">
              <a:rPr lang="en-US" altLang="fr-FR" i="0" smtClean="0"/>
              <a:pPr/>
              <a:t>8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443608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0B21E2-E48C-4413-A37B-4DD9299B693E}" type="slidenum">
              <a:rPr lang="en-US" altLang="fr-FR" i="0" smtClean="0"/>
              <a:pPr/>
              <a:t>9</a:t>
            </a:fld>
            <a:endParaRPr lang="en-US" altLang="fr-FR" i="0"/>
          </a:p>
        </p:txBody>
      </p:sp>
    </p:spTree>
    <p:extLst>
      <p:ext uri="{BB962C8B-B14F-4D97-AF65-F5344CB8AC3E}">
        <p14:creationId xmlns:p14="http://schemas.microsoft.com/office/powerpoint/2010/main" val="121663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6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68728"/>
            <a:ext cx="9151750" cy="4164873"/>
          </a:xfrm>
          <a:prstGeom prst="rect">
            <a:avLst/>
          </a:prstGeom>
        </p:spPr>
      </p:pic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 userDrawn="1"/>
        </p:nvPicPr>
        <p:blipFill>
          <a:blip r:embed="rId3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342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6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44453"/>
            <a:ext cx="9001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26446" r="15639" b="26766"/>
          <a:stretch/>
        </p:blipFill>
        <p:spPr>
          <a:xfrm>
            <a:off x="3513806" y="5852179"/>
            <a:ext cx="2116393" cy="859509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1124722" y="-8709"/>
            <a:ext cx="8035924" cy="317987"/>
            <a:chOff x="703" y="-12"/>
            <a:chExt cx="5062" cy="213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62000">
                <a:schemeClr val="tx2"/>
              </a:gs>
              <a:gs pos="61000">
                <a:schemeClr val="accent2"/>
              </a:gs>
              <a:gs pos="100000">
                <a:schemeClr val="tx2"/>
              </a:gs>
            </a:gsLst>
            <a:lin ang="16200000" scaled="1"/>
            <a:tileRect/>
          </a:gradFill>
        </p:grpSpPr>
        <p:sp>
          <p:nvSpPr>
            <p:cNvPr id="12" name="AutoShape 12"/>
            <p:cNvSpPr>
              <a:spLocks noChangeArrowheads="1"/>
            </p:cNvSpPr>
            <p:nvPr userDrawn="1"/>
          </p:nvSpPr>
          <p:spPr bwMode="auto">
            <a:xfrm>
              <a:off x="703" y="-12"/>
              <a:ext cx="5057" cy="21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 userDrawn="1"/>
          </p:nvSpPr>
          <p:spPr bwMode="auto">
            <a:xfrm>
              <a:off x="3066" y="-5"/>
              <a:ext cx="2699" cy="20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fr-FR" sz="1400" b="1" i="0" dirty="0">
                  <a:solidFill>
                    <a:schemeClr val="bg1"/>
                  </a:solidFill>
                  <a:latin typeface="+mn-lt"/>
                </a:rPr>
                <a:t>See thoroughly, ensure safety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339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4304667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9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accent1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3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4419602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5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2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2"/>
                </a:solidFill>
                <a:effectLst/>
              </a:rPr>
              <a:t>”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134044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0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74294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60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6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6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17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accent1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1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accent1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3" y="2666998"/>
            <a:ext cx="2396227" cy="1524000"/>
          </a:xfrm>
          <a:prstGeom prst="round2DiagRect">
            <a:avLst/>
          </a:prstGeom>
          <a:ln w="19050" cap="sq">
            <a:solidFill>
              <a:schemeClr val="accent1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7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60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1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2"/>
            <a:ext cx="1503758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8" y="609602"/>
            <a:ext cx="5811443" cy="5181601"/>
          </a:xfrm>
        </p:spPr>
        <p:txBody>
          <a:bodyPr vert="eaVert"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8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7429499" cy="3541714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9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9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5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9"/>
            <a:ext cx="74295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3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073400"/>
            <a:ext cx="3658793" cy="2717801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3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00"/>
            <a:ext cx="3656408" cy="2717801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0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9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0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1" y="592666"/>
            <a:ext cx="4418407" cy="5198534"/>
          </a:xfrm>
        </p:spPr>
        <p:txBody>
          <a:bodyPr anchor="ctr"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0" y="2249486"/>
            <a:ext cx="2892028" cy="354171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8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7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accent1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1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11730"/>
            <a:ext cx="9151749" cy="4164873"/>
          </a:xfrm>
          <a:prstGeom prst="rect">
            <a:avLst/>
          </a:prstGeom>
        </p:spPr>
      </p:pic>
      <p:grpSp>
        <p:nvGrpSpPr>
          <p:cNvPr id="49" name="Group 13"/>
          <p:cNvGrpSpPr>
            <a:grpSpLocks/>
          </p:cNvGrpSpPr>
          <p:nvPr userDrawn="1"/>
        </p:nvGrpSpPr>
        <p:grpSpPr bwMode="auto">
          <a:xfrm>
            <a:off x="3177" y="4"/>
            <a:ext cx="9140824" cy="333375"/>
            <a:chOff x="2" y="0"/>
            <a:chExt cx="5758" cy="210"/>
          </a:xfrm>
          <a:solidFill>
            <a:schemeClr val="bg1"/>
          </a:solidFill>
          <a:effectLst/>
        </p:grpSpPr>
        <p:sp>
          <p:nvSpPr>
            <p:cNvPr id="50" name="AutoShape 12"/>
            <p:cNvSpPr>
              <a:spLocks noChangeArrowheads="1"/>
            </p:cNvSpPr>
            <p:nvPr/>
          </p:nvSpPr>
          <p:spPr bwMode="auto">
            <a:xfrm>
              <a:off x="703" y="0"/>
              <a:ext cx="5057" cy="21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13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2" y="0"/>
              <a:ext cx="2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fr-FR" sz="1400" b="1" i="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pic>
        <p:nvPicPr>
          <p:cNvPr id="53" name="Image 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44453"/>
            <a:ext cx="9001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33455" r="13790" b="34045"/>
          <a:stretch/>
        </p:blipFill>
        <p:spPr>
          <a:xfrm>
            <a:off x="7100377" y="6427177"/>
            <a:ext cx="1946787" cy="356120"/>
          </a:xfrm>
          <a:prstGeom prst="rect">
            <a:avLst/>
          </a:prstGeom>
        </p:spPr>
      </p:pic>
      <p:sp>
        <p:nvSpPr>
          <p:cNvPr id="27" name="Line 8"/>
          <p:cNvSpPr>
            <a:spLocks noChangeShapeType="1"/>
          </p:cNvSpPr>
          <p:nvPr userDrawn="1"/>
        </p:nvSpPr>
        <p:spPr bwMode="auto">
          <a:xfrm>
            <a:off x="1" y="6299200"/>
            <a:ext cx="9143999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061" y="6390859"/>
            <a:ext cx="578317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3"/>
          <p:cNvGrpSpPr>
            <a:grpSpLocks/>
          </p:cNvGrpSpPr>
          <p:nvPr userDrawn="1"/>
        </p:nvGrpSpPr>
        <p:grpSpPr bwMode="auto">
          <a:xfrm>
            <a:off x="1124722" y="-8709"/>
            <a:ext cx="8035924" cy="317987"/>
            <a:chOff x="703" y="-12"/>
            <a:chExt cx="5062" cy="213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62000">
                <a:schemeClr val="tx2"/>
              </a:gs>
              <a:gs pos="61000">
                <a:schemeClr val="accent2"/>
              </a:gs>
              <a:gs pos="100000">
                <a:schemeClr val="tx2"/>
              </a:gs>
            </a:gsLst>
            <a:lin ang="16200000" scaled="1"/>
            <a:tileRect/>
          </a:gradFill>
        </p:grpSpPr>
        <p:sp>
          <p:nvSpPr>
            <p:cNvPr id="19" name="AutoShape 12"/>
            <p:cNvSpPr>
              <a:spLocks noChangeArrowheads="1"/>
            </p:cNvSpPr>
            <p:nvPr userDrawn="1"/>
          </p:nvSpPr>
          <p:spPr bwMode="auto">
            <a:xfrm>
              <a:off x="703" y="-12"/>
              <a:ext cx="5057" cy="21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 userDrawn="1"/>
          </p:nvSpPr>
          <p:spPr bwMode="auto">
            <a:xfrm>
              <a:off x="3066" y="-5"/>
              <a:ext cx="2699" cy="20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fr-FR" sz="1400" b="1" i="0" dirty="0">
                  <a:solidFill>
                    <a:schemeClr val="bg1"/>
                  </a:solidFill>
                  <a:latin typeface="+mn-lt"/>
                </a:rPr>
                <a:t>See thoroughly, ensure safety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62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wmf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9525" y="0"/>
            <a:ext cx="9144000" cy="6858000"/>
          </a:xfrm>
          <a:prstGeom prst="rect">
            <a:avLst/>
          </a:prstGeom>
          <a:solidFill>
            <a:srgbClr val="22365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i="1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006" y="-265272"/>
            <a:ext cx="5311614" cy="21839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30" y="5496036"/>
            <a:ext cx="3817080" cy="3938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35" y="1678041"/>
            <a:ext cx="6087071" cy="37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8973"/>
      </p:ext>
    </p:extLst>
  </p:cSld>
  <p:clrMapOvr>
    <a:masterClrMapping/>
  </p:clrMapOvr>
  <p:transition spd="slow" advClick="0" advTm="700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2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2514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140200" y="2492375"/>
            <a:ext cx="4409925" cy="2591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Visualisation console</a:t>
            </a:r>
          </a:p>
          <a:p>
            <a:pPr>
              <a:defRPr/>
            </a:pPr>
            <a:r>
              <a:rPr lang="fr-FR" sz="1600" b="1" i="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en-US" sz="2400" b="1" dirty="0">
                <a:solidFill>
                  <a:schemeClr val="accent2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Screens rotation +/-180°</a:t>
            </a: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en-US" sz="2400" b="1" dirty="0">
                <a:solidFill>
                  <a:schemeClr val="accent2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Variable height 153 to 178 cm</a:t>
            </a: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en-US" sz="2400" b="1" dirty="0">
                <a:solidFill>
                  <a:schemeClr val="accent2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2 Full screens HD 22 ’’</a:t>
            </a:r>
          </a:p>
          <a:p>
            <a:pPr>
              <a:defRPr/>
            </a:pPr>
            <a:endParaRPr lang="fr-FR" sz="2400" b="1" i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ERGONOMICS</a:t>
            </a:r>
          </a:p>
        </p:txBody>
      </p:sp>
    </p:spTree>
    <p:extLst>
      <p:ext uri="{BB962C8B-B14F-4D97-AF65-F5344CB8AC3E}">
        <p14:creationId xmlns:p14="http://schemas.microsoft.com/office/powerpoint/2010/main" val="7907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487521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4663" y="2060575"/>
            <a:ext cx="467995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Operator</a:t>
            </a:r>
            <a:r>
              <a:rPr 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screens</a:t>
            </a:r>
            <a:endParaRPr lang="fr-FR" sz="3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FR" sz="1600" b="1" i="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en-US" sz="2400" b="1" dirty="0">
                <a:solidFill>
                  <a:schemeClr val="accent2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Touch interface 12’’</a:t>
            </a: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endParaRPr lang="en-US" sz="2400" b="1" dirty="0">
              <a:solidFill>
                <a:schemeClr val="accent2"/>
              </a:solidFill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en-US" sz="2400" b="1" dirty="0">
                <a:solidFill>
                  <a:schemeClr val="accent2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Access to protocols and acquisition parameters</a:t>
            </a: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endParaRPr lang="en-US" sz="2400" b="1" dirty="0">
              <a:solidFill>
                <a:schemeClr val="accent2"/>
              </a:solidFill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en-US" sz="2400" b="1" dirty="0">
                <a:solidFill>
                  <a:schemeClr val="accent2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Real-time image display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ERGONOMICS</a:t>
            </a:r>
          </a:p>
        </p:txBody>
      </p:sp>
    </p:spTree>
    <p:extLst>
      <p:ext uri="{BB962C8B-B14F-4D97-AF65-F5344CB8AC3E}">
        <p14:creationId xmlns:p14="http://schemas.microsoft.com/office/powerpoint/2010/main" val="18109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49713" y="2649538"/>
            <a:ext cx="5040312" cy="22221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Dose management</a:t>
            </a:r>
          </a:p>
          <a:p>
            <a:pPr>
              <a:defRPr/>
            </a:pPr>
            <a:r>
              <a:rPr lang="fr-FR" sz="1600" b="1" i="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accent2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Removable anti-scattered grid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US" sz="2400" b="1" dirty="0">
              <a:solidFill>
                <a:schemeClr val="accent2"/>
              </a:solidFill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accent2"/>
                </a:solidFill>
                <a:ea typeface="Tahoma" panose="020B0604030504040204" pitchFamily="34" charset="0"/>
                <a:cs typeface="Aharoni" panose="02010803020104030203" pitchFamily="2" charset="-79"/>
              </a:rPr>
              <a:t>Virtual collimation</a:t>
            </a:r>
          </a:p>
        </p:txBody>
      </p:sp>
      <p:pic>
        <p:nvPicPr>
          <p:cNvPr id="13317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35925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ERGONOMICS</a:t>
            </a:r>
          </a:p>
        </p:txBody>
      </p:sp>
    </p:spTree>
    <p:extLst>
      <p:ext uri="{BB962C8B-B14F-4D97-AF65-F5344CB8AC3E}">
        <p14:creationId xmlns:p14="http://schemas.microsoft.com/office/powerpoint/2010/main" val="39268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124" name="ZoneTexte 4"/>
          <p:cNvSpPr txBox="1">
            <a:spLocks noChangeArrowheads="1"/>
          </p:cNvSpPr>
          <p:nvPr/>
        </p:nvSpPr>
        <p:spPr bwMode="auto">
          <a:xfrm>
            <a:off x="3563938" y="1743075"/>
            <a:ext cx="5545137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Customizable</a:t>
            </a:r>
            <a:r>
              <a:rPr lang="fr-FR" alt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protocols</a:t>
            </a:r>
            <a:endParaRPr lang="fr-FR" altLang="fr-FR" sz="3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 i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Continuous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Fluoroscopy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/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Pulsed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/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Snapshot</a:t>
            </a:r>
            <a:endParaRPr lang="fr-FR" altLang="fr-FR" sz="2400" b="1" dirty="0">
              <a:latin typeface="+mj-lt"/>
              <a:cs typeface="Tahoma" panose="020B0604030504040204" pitchFamily="34" charset="0"/>
            </a:endParaRPr>
          </a:p>
          <a:p>
            <a:endParaRPr lang="fr-FR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Frame rates : 1 to 25 images/s</a:t>
            </a:r>
          </a:p>
          <a:p>
            <a:endParaRPr lang="fr-FR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Acquisition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parameters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customizable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by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protocol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(KV,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mAs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, collimation, Zoom, ...)</a:t>
            </a:r>
          </a:p>
        </p:txBody>
      </p:sp>
      <p:pic>
        <p:nvPicPr>
          <p:cNvPr id="5125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34417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23564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172" name="ZoneTexte 4"/>
          <p:cNvSpPr txBox="1">
            <a:spLocks noChangeArrowheads="1"/>
          </p:cNvSpPr>
          <p:nvPr/>
        </p:nvSpPr>
        <p:spPr bwMode="auto">
          <a:xfrm>
            <a:off x="3203575" y="2060575"/>
            <a:ext cx="5868988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Visualisation console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 i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fr-FR" altLang="fr-FR" sz="1800" b="1" i="0" dirty="0">
                <a:cs typeface="Tahoma" panose="020B0604030504040204" pitchFamily="34" charset="0"/>
              </a:rPr>
              <a:t> </a:t>
            </a:r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22’’ Full HD screens</a:t>
            </a:r>
          </a:p>
          <a:p>
            <a:endParaRPr lang="en-US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2 touch screens (« Reference » image and « live » image) </a:t>
            </a:r>
          </a:p>
          <a:p>
            <a:endParaRPr lang="en-US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Storage around 135 000 images</a:t>
            </a:r>
          </a:p>
        </p:txBody>
      </p:sp>
      <p:pic>
        <p:nvPicPr>
          <p:cNvPr id="7173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" y="1482725"/>
            <a:ext cx="223202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38180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220" name="ZoneTexte 4"/>
          <p:cNvSpPr txBox="1">
            <a:spLocks noChangeArrowheads="1"/>
          </p:cNvSpPr>
          <p:nvPr/>
        </p:nvSpPr>
        <p:spPr bwMode="auto">
          <a:xfrm>
            <a:off x="3851275" y="1724710"/>
            <a:ext cx="5221288" cy="47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User interface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 i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 </a:t>
            </a:r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Customizable protocols</a:t>
            </a:r>
          </a:p>
          <a:p>
            <a:endParaRPr lang="en-US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Advanced Post-processing (</a:t>
            </a:r>
            <a:r>
              <a:rPr lang="en-US" altLang="fr-FR" sz="2400" b="1" dirty="0" err="1">
                <a:latin typeface="+mj-lt"/>
                <a:cs typeface="Tahoma" panose="020B0604030504040204" pitchFamily="34" charset="0"/>
              </a:rPr>
              <a:t>Recursives</a:t>
            </a:r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et </a:t>
            </a:r>
            <a:r>
              <a:rPr lang="en-US" altLang="fr-FR" sz="2400" b="1" dirty="0" err="1">
                <a:latin typeface="+mj-lt"/>
                <a:cs typeface="Tahoma" panose="020B0604030504040204" pitchFamily="34" charset="0"/>
              </a:rPr>
              <a:t>spatials</a:t>
            </a:r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filters)</a:t>
            </a:r>
          </a:p>
          <a:p>
            <a:endParaRPr lang="en-US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Annotations  (</a:t>
            </a:r>
            <a:r>
              <a:rPr lang="en-US" altLang="fr-FR" sz="2400" b="1" dirty="0" err="1">
                <a:latin typeface="+mj-lt"/>
                <a:cs typeface="Tahoma" panose="020B0604030504040204" pitchFamily="34" charset="0"/>
              </a:rPr>
              <a:t>liste</a:t>
            </a:r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and free)</a:t>
            </a:r>
          </a:p>
          <a:p>
            <a:endParaRPr lang="en-US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en-US" altLang="fr-FR" sz="2400" b="1" dirty="0" err="1">
                <a:latin typeface="+mj-lt"/>
                <a:cs typeface="Tahoma" panose="020B0604030504040204" pitchFamily="34" charset="0"/>
              </a:rPr>
              <a:t>Mesureaments</a:t>
            </a:r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and advanced tools (calculation of stenosis )</a:t>
            </a:r>
          </a:p>
        </p:txBody>
      </p:sp>
      <p:pic>
        <p:nvPicPr>
          <p:cNvPr id="9221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2220913"/>
            <a:ext cx="35433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204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268" name="ZoneTexte 4"/>
          <p:cNvSpPr txBox="1">
            <a:spLocks noChangeArrowheads="1"/>
          </p:cNvSpPr>
          <p:nvPr/>
        </p:nvSpPr>
        <p:spPr bwMode="auto">
          <a:xfrm>
            <a:off x="3911600" y="1758950"/>
            <a:ext cx="4692650" cy="44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Dicom</a:t>
            </a:r>
            <a:r>
              <a:rPr lang="fr-FR" alt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3.0 options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 i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1800" b="1" i="0" dirty="0">
                <a:cs typeface="Tahoma" panose="020B0604030504040204" pitchFamily="34" charset="0"/>
              </a:rPr>
              <a:t> </a:t>
            </a:r>
            <a:r>
              <a:rPr lang="fr-FR" altLang="fr-FR" sz="2400" b="1" i="0" dirty="0" err="1">
                <a:latin typeface="+mj-lt"/>
                <a:cs typeface="Tahoma" panose="020B0604030504040204" pitchFamily="34" charset="0"/>
              </a:rPr>
              <a:t>Worklist</a:t>
            </a:r>
            <a:endParaRPr lang="fr-FR" altLang="fr-FR" sz="2400" b="1" i="0" dirty="0">
              <a:latin typeface="+mj-lt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 Store</a:t>
            </a:r>
          </a:p>
          <a:p>
            <a:pPr eaLnBrk="1" hangingPunct="1"/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400" b="1" i="0" dirty="0" err="1">
                <a:latin typeface="+mj-lt"/>
                <a:cs typeface="Tahoma" panose="020B0604030504040204" pitchFamily="34" charset="0"/>
              </a:rPr>
              <a:t>Print</a:t>
            </a:r>
            <a:endParaRPr lang="fr-FR" altLang="fr-FR" sz="2400" b="1" i="0" dirty="0">
              <a:latin typeface="+mj-lt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400" b="1" i="0" dirty="0" err="1">
                <a:latin typeface="+mj-lt"/>
                <a:cs typeface="Tahoma" panose="020B0604030504040204" pitchFamily="34" charset="0"/>
              </a:rPr>
              <a:t>Query</a:t>
            </a:r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/</a:t>
            </a:r>
            <a:r>
              <a:rPr lang="fr-FR" altLang="fr-FR" sz="2400" b="1" i="0" dirty="0" err="1">
                <a:latin typeface="+mj-lt"/>
                <a:cs typeface="Tahoma" panose="020B0604030504040204" pitchFamily="34" charset="0"/>
              </a:rPr>
              <a:t>Retrieve</a:t>
            </a:r>
            <a:endParaRPr lang="fr-FR" altLang="fr-FR" sz="2400" b="1" i="0" dirty="0">
              <a:latin typeface="+mj-lt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 Media export (USB)</a:t>
            </a:r>
          </a:p>
          <a:p>
            <a:pPr eaLnBrk="1" hangingPunct="1"/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 Storage </a:t>
            </a:r>
            <a:r>
              <a:rPr lang="fr-FR" altLang="fr-FR" sz="2400" b="1" i="0" dirty="0" err="1">
                <a:latin typeface="+mj-lt"/>
                <a:cs typeface="Tahoma" panose="020B0604030504040204" pitchFamily="34" charset="0"/>
              </a:rPr>
              <a:t>commitment</a:t>
            </a:r>
            <a:endParaRPr lang="fr-FR" altLang="fr-FR" sz="2400" b="1" i="0" dirty="0">
              <a:latin typeface="+mj-lt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 RDSR (</a:t>
            </a:r>
            <a:r>
              <a:rPr lang="fr-FR" altLang="fr-FR" sz="2400" b="1" i="0" dirty="0" err="1">
                <a:latin typeface="+mj-lt"/>
                <a:cs typeface="Tahoma" panose="020B0604030504040204" pitchFamily="34" charset="0"/>
              </a:rPr>
              <a:t>structured</a:t>
            </a:r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 dose report)</a:t>
            </a:r>
          </a:p>
          <a:p>
            <a:pPr eaLnBrk="1" hangingPunct="1"/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 MPPS</a:t>
            </a:r>
          </a:p>
        </p:txBody>
      </p:sp>
      <p:pic>
        <p:nvPicPr>
          <p:cNvPr id="11269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025" y="1939925"/>
            <a:ext cx="35433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25725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124" name="ZoneTexte 4"/>
          <p:cNvSpPr txBox="1">
            <a:spLocks noChangeArrowheads="1"/>
          </p:cNvSpPr>
          <p:nvPr/>
        </p:nvSpPr>
        <p:spPr bwMode="auto">
          <a:xfrm>
            <a:off x="5364163" y="2708275"/>
            <a:ext cx="3240087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Orthopedics</a:t>
            </a:r>
            <a:endParaRPr lang="fr-FR" altLang="fr-FR" sz="3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Hip</a:t>
            </a: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Extremities</a:t>
            </a:r>
            <a:endParaRPr lang="fr-FR" altLang="fr-FR" sz="2400" b="1" dirty="0">
              <a:latin typeface="+mj-lt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….</a:t>
            </a:r>
          </a:p>
        </p:txBody>
      </p:sp>
      <p:pic>
        <p:nvPicPr>
          <p:cNvPr id="5125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565400"/>
            <a:ext cx="21272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2349500"/>
            <a:ext cx="180022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CLINICAL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516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173" name="ZoneTexte 4"/>
          <p:cNvSpPr txBox="1">
            <a:spLocks noChangeArrowheads="1"/>
          </p:cNvSpPr>
          <p:nvPr/>
        </p:nvSpPr>
        <p:spPr bwMode="auto">
          <a:xfrm>
            <a:off x="4284663" y="2924175"/>
            <a:ext cx="417671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3600" b="1" dirty="0" err="1">
                <a:solidFill>
                  <a:schemeClr val="accent1"/>
                </a:solidFill>
                <a:latin typeface="+mj-lt"/>
              </a:rPr>
              <a:t>Neurosurgery</a:t>
            </a:r>
            <a:endParaRPr lang="fr-FR" altLang="fr-FR" sz="3600" b="1" dirty="0">
              <a:solidFill>
                <a:schemeClr val="accent1"/>
              </a:solidFill>
              <a:latin typeface="+mj-lt"/>
            </a:endParaRPr>
          </a:p>
          <a:p>
            <a:pPr marL="285750" indent="-285750">
              <a:defRPr/>
            </a:pP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Skull</a:t>
            </a:r>
            <a:endParaRPr lang="fr-FR" altLang="fr-FR" sz="2400" b="1" dirty="0">
              <a:latin typeface="+mj-lt"/>
              <a:cs typeface="Tahoma" panose="020B0604030504040204" pitchFamily="34" charset="0"/>
            </a:endParaRPr>
          </a:p>
          <a:p>
            <a:pPr marL="285750" indent="-285750">
              <a:defRPr/>
            </a:pP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Spine</a:t>
            </a:r>
            <a:endParaRPr lang="fr-FR" altLang="fr-FR" sz="2400" b="1" dirty="0"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2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49" y="2349500"/>
            <a:ext cx="2584589" cy="301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CLINICAL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818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173" name="ZoneTexte 4"/>
          <p:cNvSpPr txBox="1">
            <a:spLocks noChangeArrowheads="1"/>
          </p:cNvSpPr>
          <p:nvPr/>
        </p:nvSpPr>
        <p:spPr bwMode="auto">
          <a:xfrm>
            <a:off x="4491038" y="2606675"/>
            <a:ext cx="4176712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3600" b="1" i="0" dirty="0">
                <a:solidFill>
                  <a:schemeClr val="accent1"/>
                </a:solidFill>
                <a:latin typeface="Calibri" panose="020F0502020204030204" pitchFamily="34" charset="0"/>
              </a:rPr>
              <a:t>Thorax /Abdomen</a:t>
            </a:r>
          </a:p>
          <a:p>
            <a:pPr marL="285750" indent="-285750" eaLnBrk="1" hangingPunct="1">
              <a:defRPr/>
            </a:pPr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Pacemaker</a:t>
            </a:r>
          </a:p>
          <a:p>
            <a:pPr marL="285750" indent="-285750" eaLnBrk="1" hangingPunct="1">
              <a:defRPr/>
            </a:pPr>
            <a:r>
              <a:rPr lang="fr-FR" altLang="fr-FR" sz="2400" b="1" i="0" dirty="0" err="1">
                <a:latin typeface="+mj-lt"/>
                <a:cs typeface="Tahoma" panose="020B0604030504040204" pitchFamily="34" charset="0"/>
              </a:rPr>
              <a:t>Cholangiography</a:t>
            </a:r>
            <a:endParaRPr lang="fr-FR" altLang="fr-FR" sz="2400" b="1" i="0" dirty="0">
              <a:latin typeface="+mj-lt"/>
              <a:cs typeface="Tahoma" panose="020B0604030504040204" pitchFamily="34" charset="0"/>
            </a:endParaRPr>
          </a:p>
          <a:p>
            <a:pPr marL="285750" indent="-285750" eaLnBrk="1" hangingPunct="1">
              <a:defRPr/>
            </a:pPr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…</a:t>
            </a:r>
          </a:p>
        </p:txBody>
      </p:sp>
      <p:pic>
        <p:nvPicPr>
          <p:cNvPr id="9221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30622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CLINICAL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546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1" y="1820654"/>
            <a:ext cx="5337769" cy="32880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SUMMARY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hlinkClick r:id="rId4" action="ppaction://hlinksldjump"/>
              </a:rPr>
              <a:t>CONFIGURATIONS</a:t>
            </a:r>
            <a:endParaRPr lang="fr-FR" dirty="0"/>
          </a:p>
          <a:p>
            <a:r>
              <a:rPr lang="fr-FR" dirty="0">
                <a:hlinkClick r:id="rId5" action="ppaction://hlinksldjump"/>
              </a:rPr>
              <a:t>ERGONOMICS</a:t>
            </a:r>
            <a:endParaRPr lang="fr-FR" dirty="0"/>
          </a:p>
          <a:p>
            <a:r>
              <a:rPr lang="fr-FR" dirty="0">
                <a:hlinkClick r:id="rId6" action="ppaction://hlinksldjump"/>
              </a:rPr>
              <a:t>WORKFLOW</a:t>
            </a:r>
            <a:endParaRPr lang="fr-FR" dirty="0"/>
          </a:p>
          <a:p>
            <a:r>
              <a:rPr lang="fr-FR" dirty="0">
                <a:hlinkClick r:id="rId7" action="ppaction://hlinksldjump"/>
              </a:rPr>
              <a:t>CLINICAL APPLICATIONS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5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268" name="ZoneTexte 4"/>
          <p:cNvSpPr txBox="1">
            <a:spLocks noChangeArrowheads="1"/>
          </p:cNvSpPr>
          <p:nvPr/>
        </p:nvSpPr>
        <p:spPr bwMode="auto">
          <a:xfrm>
            <a:off x="3995738" y="2781300"/>
            <a:ext cx="49323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 err="1">
                <a:solidFill>
                  <a:schemeClr val="accent1"/>
                </a:solidFill>
                <a:latin typeface="+mj-lt"/>
              </a:rPr>
              <a:t>Peripheral</a:t>
            </a:r>
            <a:r>
              <a:rPr lang="fr-FR" altLang="fr-FR" sz="36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r-FR" altLang="fr-FR" sz="3600" b="1" dirty="0" err="1">
                <a:solidFill>
                  <a:schemeClr val="accent1"/>
                </a:solidFill>
                <a:latin typeface="+mj-lt"/>
              </a:rPr>
              <a:t>vascular</a:t>
            </a:r>
            <a:endParaRPr lang="fr-FR" altLang="fr-FR" sz="3600" b="1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3600" b="1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chemeClr val="accent1"/>
                </a:solidFill>
                <a:latin typeface="+mj-lt"/>
              </a:rPr>
              <a:t>Abdominal </a:t>
            </a:r>
            <a:r>
              <a:rPr lang="fr-FR" altLang="fr-FR" sz="3600" b="1" dirty="0" err="1">
                <a:solidFill>
                  <a:schemeClr val="accent1"/>
                </a:solidFill>
                <a:latin typeface="+mj-lt"/>
              </a:rPr>
              <a:t>vascular</a:t>
            </a:r>
            <a:endParaRPr lang="fr-FR" altLang="fr-FR" sz="36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1269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29876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CLINICAL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24581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173" name="ZoneTexte 4"/>
          <p:cNvSpPr txBox="1">
            <a:spLocks noChangeArrowheads="1"/>
          </p:cNvSpPr>
          <p:nvPr/>
        </p:nvSpPr>
        <p:spPr bwMode="auto">
          <a:xfrm>
            <a:off x="3851275" y="2074863"/>
            <a:ext cx="3960813" cy="37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Cerebrovascular</a:t>
            </a:r>
            <a:r>
              <a:rPr lang="fr-FR" alt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 eaLnBrk="1" hangingPunct="1">
              <a:defRPr/>
            </a:pPr>
            <a:r>
              <a:rPr lang="fr-FR" altLang="fr-FR" sz="2400" b="1" i="0" dirty="0" err="1">
                <a:latin typeface="+mj-lt"/>
                <a:cs typeface="Tahoma" panose="020B0604030504040204" pitchFamily="34" charset="0"/>
              </a:rPr>
              <a:t>Carotids</a:t>
            </a:r>
            <a:endParaRPr lang="fr-FR" altLang="fr-FR" sz="2400" b="1" i="0" dirty="0">
              <a:latin typeface="+mj-lt"/>
              <a:cs typeface="Tahoma" panose="020B0604030504040204" pitchFamily="34" charset="0"/>
            </a:endParaRPr>
          </a:p>
          <a:p>
            <a:pPr marL="285750" indent="-285750">
              <a:defRPr/>
            </a:pP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Aneurism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control</a:t>
            </a:r>
          </a:p>
          <a:p>
            <a:pPr eaLnBrk="1" hangingPunct="1">
              <a:buFontTx/>
              <a:buNone/>
              <a:defRPr/>
            </a:pPr>
            <a:endParaRPr lang="fr-FR" altLang="fr-FR" sz="1800" b="1" i="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fr-FR" alt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Cardiac</a:t>
            </a:r>
            <a:endParaRPr lang="fr-FR" altLang="fr-FR" sz="3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85750" indent="-285750">
              <a:defRPr/>
            </a:pPr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Angioplasty</a:t>
            </a:r>
          </a:p>
          <a:p>
            <a:pPr marL="285750" indent="-285750">
              <a:defRPr/>
            </a:pPr>
            <a:r>
              <a:rPr lang="en-US" altLang="fr-FR" sz="2400" b="1" dirty="0" err="1">
                <a:latin typeface="+mj-lt"/>
                <a:cs typeface="Tahoma" panose="020B0604030504040204" pitchFamily="34" charset="0"/>
              </a:rPr>
              <a:t>Picc</a:t>
            </a:r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line (pose of chamber for chemotherapy)</a:t>
            </a:r>
          </a:p>
        </p:txBody>
      </p:sp>
      <p:pic>
        <p:nvPicPr>
          <p:cNvPr id="13317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8" y="2246916"/>
            <a:ext cx="2765515" cy="3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CLINICAL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7704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124" name="ZoneTexte 4"/>
          <p:cNvSpPr txBox="1">
            <a:spLocks noChangeArrowheads="1"/>
          </p:cNvSpPr>
          <p:nvPr/>
        </p:nvSpPr>
        <p:spPr bwMode="auto">
          <a:xfrm>
            <a:off x="3598863" y="2097088"/>
            <a:ext cx="5545137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i="0" dirty="0" err="1">
                <a:solidFill>
                  <a:schemeClr val="tx2"/>
                </a:solidFill>
                <a:latin typeface="Calibri" panose="020F0502020204030204" pitchFamily="34" charset="0"/>
              </a:rPr>
              <a:t>Omniscop</a:t>
            </a:r>
            <a:r>
              <a:rPr lang="fr-FR" altLang="fr-FR" sz="3600" b="1" i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3600" b="1" i="0" dirty="0" err="1">
                <a:solidFill>
                  <a:schemeClr val="tx2"/>
                </a:solidFill>
                <a:latin typeface="Calibri" panose="020F0502020204030204" pitchFamily="34" charset="0"/>
              </a:rPr>
              <a:t>DReam</a:t>
            </a:r>
            <a:endParaRPr lang="fr-FR" altLang="fr-FR" sz="36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 i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fr-FR" altLang="fr-FR" sz="1800" b="1" i="0" dirty="0">
                <a:cs typeface="Tahoma" panose="020B0604030504040204" pitchFamily="34" charset="0"/>
              </a:rPr>
              <a:t> </a:t>
            </a:r>
            <a:r>
              <a:rPr lang="fr-FR" altLang="fr-FR" sz="2000" b="1" dirty="0" err="1">
                <a:latin typeface="+mj-lt"/>
                <a:cs typeface="Tahoma" panose="020B0604030504040204" pitchFamily="34" charset="0"/>
              </a:rPr>
              <a:t>Generator</a:t>
            </a:r>
            <a:r>
              <a:rPr lang="fr-FR" altLang="fr-FR" sz="2000" b="1" dirty="0">
                <a:latin typeface="+mj-lt"/>
                <a:cs typeface="Tahoma" panose="020B0604030504040204" pitchFamily="34" charset="0"/>
              </a:rPr>
              <a:t> 5 KW – Flat panel 21X21 cm</a:t>
            </a:r>
          </a:p>
          <a:p>
            <a:endParaRPr lang="fr-FR" altLang="fr-FR" sz="2000" b="1" dirty="0">
              <a:latin typeface="+mj-lt"/>
              <a:cs typeface="Tahoma" panose="020B0604030504040204" pitchFamily="34" charset="0"/>
            </a:endParaRPr>
          </a:p>
          <a:p>
            <a:r>
              <a:rPr lang="fr-FR" altLang="fr-FR" sz="2000" b="1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000" b="1" dirty="0" err="1">
                <a:latin typeface="+mj-lt"/>
                <a:cs typeface="Tahoma" panose="020B0604030504040204" pitchFamily="34" charset="0"/>
              </a:rPr>
              <a:t>Generator</a:t>
            </a:r>
            <a:r>
              <a:rPr lang="fr-FR" altLang="fr-FR" sz="2000" b="1" dirty="0">
                <a:latin typeface="+mj-lt"/>
                <a:cs typeface="Tahoma" panose="020B0604030504040204" pitchFamily="34" charset="0"/>
              </a:rPr>
              <a:t> 5 KW – Flat panel 30X30 cm</a:t>
            </a:r>
          </a:p>
          <a:p>
            <a:endParaRPr lang="fr-FR" altLang="fr-FR" sz="2000" b="1" dirty="0">
              <a:latin typeface="+mj-lt"/>
              <a:cs typeface="Tahoma" panose="020B0604030504040204" pitchFamily="34" charset="0"/>
            </a:endParaRPr>
          </a:p>
          <a:p>
            <a:r>
              <a:rPr lang="fr-FR" altLang="fr-FR" sz="2000" b="1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000" b="1" dirty="0" err="1">
                <a:latin typeface="+mj-lt"/>
                <a:cs typeface="Tahoma" panose="020B0604030504040204" pitchFamily="34" charset="0"/>
              </a:rPr>
              <a:t>Generator</a:t>
            </a:r>
            <a:r>
              <a:rPr lang="fr-FR" altLang="fr-FR" sz="2000" b="1" dirty="0">
                <a:latin typeface="+mj-lt"/>
                <a:cs typeface="Tahoma" panose="020B0604030504040204" pitchFamily="34" charset="0"/>
              </a:rPr>
              <a:t> 20 KW – Flat panel 21X21 cm</a:t>
            </a:r>
          </a:p>
          <a:p>
            <a:endParaRPr lang="fr-FR" altLang="fr-FR" sz="2000" b="1" dirty="0">
              <a:latin typeface="+mj-lt"/>
              <a:cs typeface="Tahoma" panose="020B0604030504040204" pitchFamily="34" charset="0"/>
            </a:endParaRPr>
          </a:p>
          <a:p>
            <a:r>
              <a:rPr lang="fr-FR" altLang="fr-FR" sz="2000" b="1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000" b="1" dirty="0" err="1">
                <a:latin typeface="+mj-lt"/>
                <a:cs typeface="Tahoma" panose="020B0604030504040204" pitchFamily="34" charset="0"/>
              </a:rPr>
              <a:t>Generator</a:t>
            </a:r>
            <a:r>
              <a:rPr lang="fr-FR" altLang="fr-FR" sz="2000" b="1" dirty="0">
                <a:latin typeface="+mj-lt"/>
                <a:cs typeface="Tahoma" panose="020B0604030504040204" pitchFamily="34" charset="0"/>
              </a:rPr>
              <a:t> 20 KW – Flat panel 30X30 cm</a:t>
            </a:r>
          </a:p>
          <a:p>
            <a:pPr>
              <a:buNone/>
            </a:pPr>
            <a:endParaRPr lang="fr-FR" altLang="fr-FR" sz="2000" b="1" dirty="0"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5125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4417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CONFIGURATIONS</a:t>
            </a:r>
          </a:p>
        </p:txBody>
      </p:sp>
    </p:spTree>
    <p:extLst>
      <p:ext uri="{BB962C8B-B14F-4D97-AF65-F5344CB8AC3E}">
        <p14:creationId xmlns:p14="http://schemas.microsoft.com/office/powerpoint/2010/main" val="42671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172" name="ZoneTexte 4"/>
          <p:cNvSpPr txBox="1">
            <a:spLocks noChangeArrowheads="1"/>
          </p:cNvSpPr>
          <p:nvPr/>
        </p:nvSpPr>
        <p:spPr bwMode="auto">
          <a:xfrm>
            <a:off x="3779838" y="2333625"/>
            <a:ext cx="5545137" cy="26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Generator</a:t>
            </a:r>
            <a:r>
              <a:rPr lang="fr-FR" alt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5 KW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 i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 </a:t>
            </a:r>
            <a:r>
              <a:rPr lang="en-US" altLang="fr-FR" sz="2400" b="1" dirty="0" err="1">
                <a:latin typeface="+mj-lt"/>
                <a:cs typeface="Tahoma" panose="020B0604030504040204" pitchFamily="34" charset="0"/>
              </a:rPr>
              <a:t>Monoblock</a:t>
            </a:r>
            <a:endParaRPr lang="en-US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High frequency 40 kHz</a:t>
            </a:r>
          </a:p>
          <a:p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Max voltage 120 kV</a:t>
            </a:r>
          </a:p>
          <a:p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5 à 100 mA</a:t>
            </a:r>
          </a:p>
        </p:txBody>
      </p:sp>
      <p:pic>
        <p:nvPicPr>
          <p:cNvPr id="7173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28670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0206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220" name="ZoneTexte 4"/>
          <p:cNvSpPr txBox="1">
            <a:spLocks noChangeArrowheads="1"/>
          </p:cNvSpPr>
          <p:nvPr/>
        </p:nvSpPr>
        <p:spPr bwMode="auto">
          <a:xfrm>
            <a:off x="3598863" y="2333625"/>
            <a:ext cx="5545137" cy="26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Generator</a:t>
            </a:r>
            <a:r>
              <a:rPr lang="fr-FR" alt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20 KW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 i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</a:t>
            </a:r>
            <a:r>
              <a:rPr lang="en-US" altLang="fr-FR" sz="2400" b="1" dirty="0" err="1">
                <a:latin typeface="+mj-lt"/>
                <a:cs typeface="Tahoma" panose="020B0604030504040204" pitchFamily="34" charset="0"/>
              </a:rPr>
              <a:t>Monoblock</a:t>
            </a:r>
            <a:endParaRPr lang="en-US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High frequency 40 kHz</a:t>
            </a:r>
          </a:p>
          <a:p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Max voltage 120 kV</a:t>
            </a:r>
          </a:p>
          <a:p>
            <a:r>
              <a:rPr lang="en-US" altLang="fr-FR" sz="2400" b="1" dirty="0">
                <a:latin typeface="+mj-lt"/>
                <a:cs typeface="Tahoma" panose="020B0604030504040204" pitchFamily="34" charset="0"/>
              </a:rPr>
              <a:t> 12,5 à 150 mA</a:t>
            </a:r>
          </a:p>
        </p:txBody>
      </p:sp>
      <p:pic>
        <p:nvPicPr>
          <p:cNvPr id="9221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28670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7184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268" name="ZoneTexte 4"/>
          <p:cNvSpPr txBox="1">
            <a:spLocks noChangeArrowheads="1"/>
          </p:cNvSpPr>
          <p:nvPr/>
        </p:nvSpPr>
        <p:spPr bwMode="auto">
          <a:xfrm>
            <a:off x="3821113" y="1916113"/>
            <a:ext cx="5545137" cy="39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Flat panel 21X21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 i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fr-FR" altLang="fr-FR" sz="2400" b="1" i="0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TRIXELL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Pixium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2121S</a:t>
            </a: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154µm</a:t>
            </a: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25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fps</a:t>
            </a:r>
            <a:endParaRPr lang="fr-FR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Scintillator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Iodide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of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cesium</a:t>
            </a:r>
            <a:endParaRPr lang="fr-FR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DQE : 65% - 0,5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lp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/mm</a:t>
            </a: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MTF : 80% - 0,5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lp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/mm</a:t>
            </a: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Matrix 1334 x 1334 pixels</a:t>
            </a:r>
          </a:p>
        </p:txBody>
      </p:sp>
      <p:pic>
        <p:nvPicPr>
          <p:cNvPr id="11269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594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829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316" name="ZoneTexte 4"/>
          <p:cNvSpPr txBox="1">
            <a:spLocks noChangeArrowheads="1"/>
          </p:cNvSpPr>
          <p:nvPr/>
        </p:nvSpPr>
        <p:spPr bwMode="auto">
          <a:xfrm>
            <a:off x="3779838" y="1989138"/>
            <a:ext cx="4897437" cy="39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Flat panel 30X30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1" i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fr-FR" altLang="fr-FR" sz="1800" b="1" dirty="0">
                <a:cs typeface="Tahoma" panose="020B0604030504040204" pitchFamily="34" charset="0"/>
              </a:rPr>
              <a:t> 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TRIXELL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Pixium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3030S</a:t>
            </a: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154µm</a:t>
            </a: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25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fps</a:t>
            </a:r>
            <a:endParaRPr lang="fr-FR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Scintillator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Iodide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of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cesium</a:t>
            </a:r>
            <a:endParaRPr lang="fr-FR" altLang="fr-FR" sz="2400" b="1" dirty="0">
              <a:latin typeface="+mj-lt"/>
              <a:cs typeface="Tahoma" panose="020B0604030504040204" pitchFamily="34" charset="0"/>
            </a:endParaRP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DQE : 65% - 0,5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lp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/mm</a:t>
            </a: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MTF : 80% - 0,5 </a:t>
            </a:r>
            <a:r>
              <a:rPr lang="fr-FR" altLang="fr-FR" sz="2400" b="1" dirty="0" err="1">
                <a:latin typeface="+mj-lt"/>
                <a:cs typeface="Tahoma" panose="020B0604030504040204" pitchFamily="34" charset="0"/>
              </a:rPr>
              <a:t>lp</a:t>
            </a:r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/mm</a:t>
            </a:r>
          </a:p>
          <a:p>
            <a:r>
              <a:rPr lang="fr-FR" altLang="fr-FR" sz="2400" b="1" dirty="0">
                <a:latin typeface="+mj-lt"/>
                <a:cs typeface="Tahoma" panose="020B0604030504040204" pitchFamily="34" charset="0"/>
              </a:rPr>
              <a:t> Matrix 1954 x 1954 pixels</a:t>
            </a:r>
          </a:p>
        </p:txBody>
      </p:sp>
      <p:pic>
        <p:nvPicPr>
          <p:cNvPr id="13317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594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CONFIGURATIONS</a:t>
            </a:r>
          </a:p>
        </p:txBody>
      </p:sp>
    </p:spTree>
    <p:extLst>
      <p:ext uri="{BB962C8B-B14F-4D97-AF65-F5344CB8AC3E}">
        <p14:creationId xmlns:p14="http://schemas.microsoft.com/office/powerpoint/2010/main" val="89381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3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20775"/>
            <a:ext cx="3852862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ZoneTexte 4"/>
          <p:cNvSpPr txBox="1">
            <a:spLocks noChangeArrowheads="1"/>
          </p:cNvSpPr>
          <p:nvPr/>
        </p:nvSpPr>
        <p:spPr bwMode="auto">
          <a:xfrm>
            <a:off x="4664075" y="1998663"/>
            <a:ext cx="4176713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i="0" dirty="0">
                <a:solidFill>
                  <a:schemeClr val="accent1"/>
                </a:solidFill>
                <a:latin typeface="+mj-lt"/>
              </a:rPr>
              <a:t>C-arm</a:t>
            </a:r>
          </a:p>
          <a:p>
            <a:r>
              <a:rPr lang="en-US" altLang="fr-FR" sz="2400" b="1" dirty="0">
                <a:latin typeface="+mj-lt"/>
                <a:ea typeface="Tahoma" panose="020B0604030504040204" pitchFamily="34" charset="0"/>
                <a:cs typeface="Aharoni" panose="02010803020104030203" pitchFamily="2" charset="-79"/>
              </a:rPr>
              <a:t> Depth : 71 cm</a:t>
            </a:r>
          </a:p>
          <a:p>
            <a:r>
              <a:rPr lang="en-US" altLang="fr-FR" sz="2400" b="1" dirty="0">
                <a:latin typeface="+mj-lt"/>
                <a:ea typeface="Tahoma" panose="020B0604030504040204" pitchFamily="34" charset="0"/>
                <a:cs typeface="Aharoni" panose="02010803020104030203" pitchFamily="2" charset="-79"/>
              </a:rPr>
              <a:t> SID : 107 cm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 i="0" dirty="0">
              <a:solidFill>
                <a:srgbClr val="2E74B5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chemeClr val="accent1"/>
                </a:solidFill>
                <a:latin typeface="+mj-lt"/>
              </a:rPr>
              <a:t>Orbital rotation </a:t>
            </a:r>
          </a:p>
          <a:p>
            <a:pPr indent="-285750"/>
            <a:r>
              <a:rPr lang="fr-FR" altLang="fr-FR" sz="2400" b="1" dirty="0">
                <a:latin typeface="+mj-lt"/>
                <a:ea typeface="Tahoma" panose="020B0604030504040204" pitchFamily="34" charset="0"/>
                <a:cs typeface="Aharoni" panose="02010803020104030203" pitchFamily="2" charset="-79"/>
              </a:rPr>
              <a:t>95°/+65°</a:t>
            </a:r>
          </a:p>
          <a:p>
            <a:pPr eaLnBrk="1" hangingPunct="1">
              <a:buFontTx/>
              <a:buNone/>
            </a:pPr>
            <a:endParaRPr lang="fr-FR" altLang="fr-FR" sz="1800" b="1" i="0" dirty="0">
              <a:latin typeface="+mj-lt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chemeClr val="accent1"/>
                </a:solidFill>
                <a:latin typeface="+mj-lt"/>
              </a:rPr>
              <a:t>Horizontal rotation</a:t>
            </a:r>
          </a:p>
          <a:p>
            <a:pPr indent="-285750"/>
            <a:r>
              <a:rPr lang="fr-FR" altLang="fr-FR" sz="2400" b="1" dirty="0">
                <a:latin typeface="+mj-lt"/>
                <a:ea typeface="Tahoma" panose="020B0604030504040204" pitchFamily="34" charset="0"/>
                <a:cs typeface="Aharoni" panose="02010803020104030203" pitchFamily="2" charset="-79"/>
              </a:rPr>
              <a:t>+/-200°</a:t>
            </a:r>
          </a:p>
        </p:txBody>
      </p:sp>
      <p:pic>
        <p:nvPicPr>
          <p:cNvPr id="5126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" y="3890963"/>
            <a:ext cx="37560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ERGONOMICS</a:t>
            </a:r>
          </a:p>
        </p:txBody>
      </p:sp>
    </p:spTree>
    <p:extLst>
      <p:ext uri="{BB962C8B-B14F-4D97-AF65-F5344CB8AC3E}">
        <p14:creationId xmlns:p14="http://schemas.microsoft.com/office/powerpoint/2010/main" val="15097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98688"/>
            <a:ext cx="40735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172" name="ZoneTexte 4"/>
          <p:cNvSpPr txBox="1">
            <a:spLocks noChangeArrowheads="1"/>
          </p:cNvSpPr>
          <p:nvPr/>
        </p:nvSpPr>
        <p:spPr bwMode="auto">
          <a:xfrm>
            <a:off x="3779838" y="2311400"/>
            <a:ext cx="5688012" cy="27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494949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Variable </a:t>
            </a:r>
            <a:r>
              <a:rPr lang="fr-FR" alt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height</a:t>
            </a:r>
            <a:r>
              <a:rPr lang="fr-FR" altLang="fr-F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motorised</a:t>
            </a:r>
            <a:endParaRPr lang="fr-FR" altLang="fr-FR" sz="3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400" b="1" i="0" dirty="0">
                <a:latin typeface="+mj-lt"/>
                <a:ea typeface="Tahoma" panose="020B0604030504040204" pitchFamily="34" charset="0"/>
                <a:cs typeface="Aharoni" panose="02010803020104030203" pitchFamily="2" charset="-79"/>
              </a:rPr>
              <a:t> +/-45 cm</a:t>
            </a:r>
          </a:p>
          <a:p>
            <a:pPr eaLnBrk="1" hangingPunct="1"/>
            <a:endParaRPr lang="fr-FR" altLang="fr-FR" sz="1800" b="1" i="0" dirty="0"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Swivel</a:t>
            </a:r>
            <a:endParaRPr lang="fr-FR" altLang="fr-FR" sz="3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indent="-285750"/>
            <a:r>
              <a:rPr lang="fr-FR" altLang="fr-FR" sz="2400" b="1" dirty="0">
                <a:latin typeface="+mj-lt"/>
                <a:ea typeface="Tahoma" panose="020B0604030504040204" pitchFamily="34" charset="0"/>
                <a:cs typeface="Aharoni" panose="02010803020104030203" pitchFamily="2" charset="-79"/>
              </a:rPr>
              <a:t>+/-12°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 i="0" dirty="0">
              <a:solidFill>
                <a:srgbClr val="2E74B5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fr-FR" dirty="0"/>
              <a:t>ERGONOMICS</a:t>
            </a:r>
          </a:p>
        </p:txBody>
      </p:sp>
    </p:spTree>
    <p:extLst>
      <p:ext uri="{BB962C8B-B14F-4D97-AF65-F5344CB8AC3E}">
        <p14:creationId xmlns:p14="http://schemas.microsoft.com/office/powerpoint/2010/main" val="285645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STEPHANIX">
      <a:dk1>
        <a:srgbClr val="000000"/>
      </a:dk1>
      <a:lt1>
        <a:srgbClr val="FFFFFF"/>
      </a:lt1>
      <a:dk2>
        <a:srgbClr val="005D88"/>
      </a:dk2>
      <a:lt2>
        <a:srgbClr val="808080"/>
      </a:lt2>
      <a:accent1>
        <a:srgbClr val="26B7CD"/>
      </a:accent1>
      <a:accent2>
        <a:srgbClr val="005D88"/>
      </a:accent2>
      <a:accent3>
        <a:srgbClr val="FF0000"/>
      </a:accent3>
      <a:accent4>
        <a:srgbClr val="92D050"/>
      </a:accent4>
      <a:accent5>
        <a:srgbClr val="223655"/>
      </a:accent5>
      <a:accent6>
        <a:srgbClr val="1F95A9"/>
      </a:accent6>
      <a:hlink>
        <a:srgbClr val="26B7CD"/>
      </a:hlink>
      <a:folHlink>
        <a:srgbClr val="88E0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STEPHANIX">
      <a:dk1>
        <a:srgbClr val="000000"/>
      </a:dk1>
      <a:lt1>
        <a:srgbClr val="FFFFFF"/>
      </a:lt1>
      <a:dk2>
        <a:srgbClr val="005D88"/>
      </a:dk2>
      <a:lt2>
        <a:srgbClr val="808080"/>
      </a:lt2>
      <a:accent1>
        <a:srgbClr val="26B7CD"/>
      </a:accent1>
      <a:accent2>
        <a:srgbClr val="005D88"/>
      </a:accent2>
      <a:accent3>
        <a:srgbClr val="FF0000"/>
      </a:accent3>
      <a:accent4>
        <a:srgbClr val="92D050"/>
      </a:accent4>
      <a:accent5>
        <a:srgbClr val="223655"/>
      </a:accent5>
      <a:accent6>
        <a:srgbClr val="1F95A9"/>
      </a:accent6>
      <a:hlink>
        <a:srgbClr val="26B7CD"/>
      </a:hlink>
      <a:folHlink>
        <a:srgbClr val="88E0D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STEPHANIX">
      <a:dk1>
        <a:srgbClr val="000000"/>
      </a:dk1>
      <a:lt1>
        <a:srgbClr val="FFFFFF"/>
      </a:lt1>
      <a:dk2>
        <a:srgbClr val="005D88"/>
      </a:dk2>
      <a:lt2>
        <a:srgbClr val="808080"/>
      </a:lt2>
      <a:accent1>
        <a:srgbClr val="26B7CD"/>
      </a:accent1>
      <a:accent2>
        <a:srgbClr val="005D88"/>
      </a:accent2>
      <a:accent3>
        <a:srgbClr val="FF0000"/>
      </a:accent3>
      <a:accent4>
        <a:srgbClr val="92D050"/>
      </a:accent4>
      <a:accent5>
        <a:srgbClr val="223655"/>
      </a:accent5>
      <a:accent6>
        <a:srgbClr val="1F95A9"/>
      </a:accent6>
      <a:hlink>
        <a:srgbClr val="26B7CD"/>
      </a:hlink>
      <a:folHlink>
        <a:srgbClr val="88E0D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1254</TotalTime>
  <Words>450</Words>
  <Application>Microsoft Office PowerPoint</Application>
  <PresentationFormat>On-screen Show (4:3)</PresentationFormat>
  <Paragraphs>169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Circuit</vt:lpstr>
      <vt:lpstr>PowerPoint Presentation</vt:lpstr>
      <vt:lpstr>SUMMARY</vt:lpstr>
      <vt:lpstr>CONFIGURATIONS</vt:lpstr>
      <vt:lpstr>CONFIGURATIONS</vt:lpstr>
      <vt:lpstr>CONFIGURATIONS</vt:lpstr>
      <vt:lpstr>CONFIGURATIONS</vt:lpstr>
      <vt:lpstr>CONFIGURATIONS</vt:lpstr>
      <vt:lpstr>ERGONOMICS</vt:lpstr>
      <vt:lpstr>ERGONOMICS</vt:lpstr>
      <vt:lpstr>ERGONOMICS</vt:lpstr>
      <vt:lpstr>ERGONOMICS</vt:lpstr>
      <vt:lpstr>ERGONOMICS</vt:lpstr>
      <vt:lpstr>WORKFLOW</vt:lpstr>
      <vt:lpstr>WORKFLOW</vt:lpstr>
      <vt:lpstr>WORKFLOW</vt:lpstr>
      <vt:lpstr>WORKFLOW</vt:lpstr>
      <vt:lpstr>CLINICAL APPLICATIONS</vt:lpstr>
      <vt:lpstr>CLINICAL APPLICATIONS</vt:lpstr>
      <vt:lpstr>CLINICAL APPLICATIONS</vt:lpstr>
      <vt:lpstr>CLINICAL APPLICATIONS</vt:lpstr>
      <vt:lpstr>CLINICAL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Chloe VENDANGE</dc:creator>
  <cp:lastModifiedBy>Kenneth Bullock</cp:lastModifiedBy>
  <cp:revision>102</cp:revision>
  <dcterms:created xsi:type="dcterms:W3CDTF">2017-02-07T11:01:12Z</dcterms:created>
  <dcterms:modified xsi:type="dcterms:W3CDTF">2020-01-16T17:31:29Z</dcterms:modified>
</cp:coreProperties>
</file>